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9" r:id="rId6"/>
    <p:sldId id="268" r:id="rId7"/>
    <p:sldId id="271" r:id="rId8"/>
    <p:sldId id="263" r:id="rId9"/>
    <p:sldId id="272" r:id="rId10"/>
    <p:sldId id="267" r:id="rId11"/>
  </p:sldIdLst>
  <p:sldSz cx="18288000" cy="10287000"/>
  <p:notesSz cx="6858000" cy="9144000"/>
  <p:embeddedFontLst>
    <p:embeddedFont>
      <p:font typeface="Arita Dotum Bold" panose="020B0604020202020204" charset="-127"/>
      <p:regular r:id="rId12"/>
    </p:embeddedFont>
    <p:embeddedFont>
      <p:font typeface="Arita Dotum Light" panose="020B0604020202020204" charset="-127"/>
      <p:regular r:id="rId13"/>
    </p:embeddedFont>
    <p:embeddedFont>
      <p:font typeface="TDTD평고딕" panose="020B0604020202020204" charset="-127"/>
      <p:regular r:id="rId14"/>
    </p:embeddedFont>
    <p:embeddedFont>
      <p:font typeface="Helios Extended" panose="020B0604020202020204" charset="0"/>
      <p:regular r:id="rId15"/>
    </p:embeddedFont>
    <p:embeddedFont>
      <p:font typeface="Helios Extended Bold" panose="020B0604020202020204" charset="0"/>
      <p:regular r:id="rId16"/>
    </p:embeddedFont>
    <p:embeddedFont>
      <p:font typeface="Malgun Gothic" panose="020B0503020000020004" pitchFamily="34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E05B3-3398-16D2-49EF-B98C7076E070}" v="828" dt="2025-07-25T02:48:34.585"/>
    <p1510:client id="{378EA3A4-8C1C-7B3F-E0CC-B36F1FB64053}" v="27" dt="2025-07-25T02:50:45.783"/>
    <p1510:client id="{3DEB70A8-3AD5-CB61-3A0A-EF031CA5F384}" v="1572" dt="2025-07-25T02:48:32.384"/>
    <p1510:client id="{A5AFBCE7-3033-0F83-7119-A2325A38534B}" v="968" dt="2025-07-25T02:44:49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326181" y="1842587"/>
            <a:ext cx="11762508" cy="4698"/>
          </a:xfrm>
          <a:prstGeom prst="line">
            <a:avLst/>
          </a:prstGeom>
          <a:ln w="952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476250" y="0"/>
            <a:ext cx="4558593" cy="10287000"/>
            <a:chOff x="0" y="0"/>
            <a:chExt cx="6078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5413" r="35413"/>
            <a:stretch>
              <a:fillRect/>
            </a:stretch>
          </p:blipFill>
          <p:spPr>
            <a:xfrm>
              <a:off x="0" y="0"/>
              <a:ext cx="6078124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-2454726" y="4715721"/>
            <a:ext cx="14498379" cy="1424241"/>
            <a:chOff x="0" y="0"/>
            <a:chExt cx="5055528" cy="4966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528" cy="496627"/>
            </a:xfrm>
            <a:custGeom>
              <a:avLst/>
              <a:gdLst/>
              <a:ahLst/>
              <a:cxnLst/>
              <a:rect l="l" t="t" r="r" b="b"/>
              <a:pathLst>
                <a:path w="5055528" h="496627">
                  <a:moveTo>
                    <a:pt x="0" y="0"/>
                  </a:moveTo>
                  <a:lnTo>
                    <a:pt x="5055528" y="0"/>
                  </a:lnTo>
                  <a:lnTo>
                    <a:pt x="5055528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2B2B7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055528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5">
            <a:extLst>
              <a:ext uri="{FF2B5EF4-FFF2-40B4-BE49-F238E27FC236}">
                <a16:creationId xmlns:a16="http://schemas.microsoft.com/office/drawing/2014/main" id="{13C6B3CE-A8F7-F372-ADF3-448D4355B90A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3457074" y="625269"/>
            <a:ext cx="2674779" cy="1424241"/>
            <a:chOff x="0" y="0"/>
            <a:chExt cx="932685" cy="4966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685" cy="496627"/>
            </a:xfrm>
            <a:custGeom>
              <a:avLst/>
              <a:gdLst/>
              <a:ahLst/>
              <a:cxnLst/>
              <a:rect l="l" t="t" r="r" b="b"/>
              <a:pathLst>
                <a:path w="932685" h="496627">
                  <a:moveTo>
                    <a:pt x="0" y="0"/>
                  </a:moveTo>
                  <a:lnTo>
                    <a:pt x="932685" y="0"/>
                  </a:lnTo>
                  <a:lnTo>
                    <a:pt x="932685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32685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50965" y="3222541"/>
            <a:ext cx="11549096" cy="281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9"/>
              </a:lnSpc>
            </a:pPr>
            <a:r>
              <a:rPr lang="ko-KR" altLang="en-US" sz="8050">
                <a:solidFill>
                  <a:srgbClr val="12127D"/>
                </a:solidFill>
                <a:latin typeface="TDTD평고딕"/>
                <a:ea typeface="TDTD평고딕"/>
                <a:sym typeface="TDTD평고딕"/>
              </a:rPr>
              <a:t>3차 프로젝트</a:t>
            </a:r>
            <a:endParaRPr lang="en-US" altLang="ko-KR" sz="8050">
              <a:solidFill>
                <a:srgbClr val="12127D"/>
              </a:solidFill>
              <a:latin typeface="TDTD평고딕"/>
              <a:ea typeface="TDTD평고딕"/>
            </a:endParaRPr>
          </a:p>
          <a:p>
            <a:pPr marL="0" lvl="0" indent="0" algn="l">
              <a:lnSpc>
                <a:spcPts val="11339"/>
              </a:lnSpc>
            </a:pPr>
            <a:r>
              <a:rPr lang="ko-KR" altLang="en-US" sz="805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아이디어 제안</a:t>
            </a:r>
            <a:endParaRPr lang="en-US" sz="805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70015" y="8135314"/>
            <a:ext cx="12500772" cy="46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8"/>
              </a:lnSpc>
            </a:pP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팀장 </a:t>
            </a:r>
            <a:r>
              <a:rPr lang="en-US" altLang="ko-KR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: </a:t>
            </a: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김희상</a:t>
            </a:r>
            <a:endParaRPr lang="en-US" sz="2776" spc="222">
              <a:solidFill>
                <a:srgbClr val="12127D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70015" y="8695321"/>
            <a:ext cx="7333548" cy="46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8"/>
              </a:lnSpc>
            </a:pP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팀원</a:t>
            </a:r>
            <a:r>
              <a:rPr lang="en-US" altLang="ko-KR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: </a:t>
            </a: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윤성민</a:t>
            </a:r>
            <a:r>
              <a:rPr lang="en-US" altLang="ko-KR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 </a:t>
            </a:r>
            <a:r>
              <a:rPr lang="ko-KR" altLang="en-US" sz="2776" spc="222" err="1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박윤재</a:t>
            </a:r>
            <a:r>
              <a:rPr lang="en-US" altLang="ko-KR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</a:t>
            </a: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</a:t>
            </a:r>
            <a:r>
              <a:rPr lang="ko-KR" altLang="en-US" sz="2776" spc="222" err="1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한진성</a:t>
            </a:r>
            <a:r>
              <a:rPr lang="en-US" altLang="ko-KR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, </a:t>
            </a:r>
            <a:r>
              <a:rPr lang="ko-KR" altLang="en-US" sz="2776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유지원</a:t>
            </a:r>
            <a:endParaRPr lang="en-US" sz="2776" spc="222">
              <a:solidFill>
                <a:srgbClr val="12127D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45229" y="1327864"/>
            <a:ext cx="440897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12127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REALLYGREATSITE.COM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A6D570F-9639-71E1-5FB9-C4E7C68A44EC}"/>
              </a:ext>
            </a:extLst>
          </p:cNvPr>
          <p:cNvSpPr txBox="1"/>
          <p:nvPr/>
        </p:nvSpPr>
        <p:spPr>
          <a:xfrm>
            <a:off x="7279589" y="7559781"/>
            <a:ext cx="4668603" cy="475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8"/>
              </a:lnSpc>
            </a:pPr>
            <a:r>
              <a:rPr lang="ko-KR" altLang="en-US" sz="2750" spc="222">
                <a:solidFill>
                  <a:srgbClr val="12127D"/>
                </a:solidFill>
                <a:latin typeface="Helios Extended"/>
                <a:ea typeface="Helios Extended"/>
                <a:cs typeface="Helios Extended"/>
              </a:rPr>
              <a:t>2025. 07. 25</a:t>
            </a:r>
            <a:endParaRPr lang="ko-KR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49BF1C0-DC23-BF32-A2DF-2F1326A28A0E}"/>
              </a:ext>
            </a:extLst>
          </p:cNvPr>
          <p:cNvSpPr txBox="1"/>
          <p:nvPr/>
        </p:nvSpPr>
        <p:spPr>
          <a:xfrm>
            <a:off x="7283622" y="7019528"/>
            <a:ext cx="9969844" cy="891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sz="2750" spc="222">
                <a:solidFill>
                  <a:srgbClr val="12127D"/>
                </a:solidFill>
                <a:latin typeface="Arita Dotum Bold"/>
                <a:ea typeface="Arita Dotum Bold"/>
                <a:cs typeface="Helios Extended"/>
              </a:rPr>
              <a:t>KGITBANK </a:t>
            </a:r>
            <a:r>
              <a:rPr lang="ko-KR" sz="2750" spc="222" err="1">
                <a:solidFill>
                  <a:srgbClr val="12127D"/>
                </a:solidFill>
                <a:latin typeface="Arita Dotum Bold"/>
                <a:ea typeface="Arita Dotum Bold"/>
                <a:cs typeface="Helios Extended"/>
              </a:rPr>
              <a:t>핀테크</a:t>
            </a:r>
            <a:r>
              <a:rPr lang="ko-KR" sz="2750" spc="222">
                <a:solidFill>
                  <a:srgbClr val="12127D"/>
                </a:solidFill>
                <a:latin typeface="Arita Dotum Bold"/>
                <a:ea typeface="Arita Dotum Bold"/>
                <a:cs typeface="Helios Extended"/>
              </a:rPr>
              <a:t> </a:t>
            </a:r>
            <a:r>
              <a:rPr lang="ko-KR" sz="2750" spc="222" err="1">
                <a:solidFill>
                  <a:srgbClr val="12127D"/>
                </a:solidFill>
                <a:latin typeface="Arita Dotum Bold"/>
                <a:ea typeface="Arita Dotum Bold"/>
                <a:cs typeface="Helios Extended"/>
              </a:rPr>
              <a:t>풀스택</a:t>
            </a:r>
            <a:r>
              <a:rPr lang="ko-KR" sz="2750" spc="222">
                <a:solidFill>
                  <a:srgbClr val="12127D"/>
                </a:solidFill>
                <a:latin typeface="Arita Dotum Bold"/>
                <a:ea typeface="Arita Dotum Bold"/>
                <a:cs typeface="Helios Extended"/>
              </a:rPr>
              <a:t> 25년 3월 3차 프로젝트 1조</a:t>
            </a:r>
          </a:p>
          <a:p>
            <a:pPr>
              <a:lnSpc>
                <a:spcPts val="3997"/>
              </a:lnSpc>
            </a:pPr>
            <a:endParaRPr lang="ko-KR" altLang="en-US" sz="2750" spc="222">
              <a:solidFill>
                <a:srgbClr val="12127D"/>
              </a:solidFill>
              <a:latin typeface="Helios Extended"/>
              <a:ea typeface="Arita Dotum Bold"/>
              <a:cs typeface="Helios Exte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048133" y="-73523"/>
            <a:ext cx="18288000" cy="10434047"/>
            <a:chOff x="0" y="0"/>
            <a:chExt cx="71230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307" cy="406400"/>
            </a:xfrm>
            <a:custGeom>
              <a:avLst/>
              <a:gdLst/>
              <a:ahLst/>
              <a:cxnLst/>
              <a:rect l="l" t="t" r="r" b="b"/>
              <a:pathLst>
                <a:path w="712307" h="406400">
                  <a:moveTo>
                    <a:pt x="5091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09107" y="406400"/>
                  </a:lnTo>
                  <a:lnTo>
                    <a:pt x="712307" y="203200"/>
                  </a:lnTo>
                  <a:lnTo>
                    <a:pt x="509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80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1881120" y="5133642"/>
            <a:ext cx="3857806" cy="186403"/>
            <a:chOff x="0" y="0"/>
            <a:chExt cx="1345202" cy="64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6318" y="3673175"/>
            <a:ext cx="4835364" cy="98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감사합니다.</a:t>
            </a:r>
            <a:endParaRPr lang="ko-KR" altLang="en-US" sz="6000" b="1" u="none" strike="noStrike">
              <a:solidFill>
                <a:srgbClr val="FFFFFF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97695" y="6012180"/>
            <a:ext cx="829261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김희상, </a:t>
            </a:r>
            <a:r>
              <a:rPr lang="ko-KR" altLang="en-US" sz="2400" b="1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박윤재</a:t>
            </a: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, 유지원, 윤성민, </a:t>
            </a:r>
            <a:r>
              <a:rPr lang="ko-KR" altLang="en-US" sz="2400" b="1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한진성</a:t>
            </a:r>
            <a:endParaRPr lang="ko-KR" altLang="en-US" sz="2400" b="1" u="none" strike="noStrike" err="1">
              <a:solidFill>
                <a:srgbClr val="FFFFFF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72114" y="5608461"/>
            <a:ext cx="735788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KGITBANK </a:t>
            </a:r>
            <a:r>
              <a:rPr lang="ko-KR" altLang="en-US" sz="2400" b="1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핀테크</a:t>
            </a: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 </a:t>
            </a:r>
            <a:r>
              <a:rPr lang="ko-KR" altLang="en-US" sz="2400" b="1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풀스택</a:t>
            </a: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 25년 3월 3차 프로젝트 1조</a:t>
            </a:r>
            <a:endParaRPr lang="ko-KR" altLang="en-US" sz="2400" b="1" u="none" strike="noStrike">
              <a:solidFill>
                <a:srgbClr val="FFFFFF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54146" y="-193957"/>
            <a:ext cx="604459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</a:rPr>
              <a:t>매수의 민족 팀</a:t>
            </a:r>
            <a:endParaRPr lang="ko-KR" altLang="en-US" sz="2400" b="1" u="none" strike="noStrike">
              <a:solidFill>
                <a:srgbClr val="FFFFFF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A8E52-66BA-0E01-E4A8-621610D5CA8E}"/>
              </a:ext>
            </a:extLst>
          </p:cNvPr>
          <p:cNvSpPr txBox="1"/>
          <p:nvPr/>
        </p:nvSpPr>
        <p:spPr>
          <a:xfrm>
            <a:off x="6121702" y="5140043"/>
            <a:ext cx="6044595" cy="40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b="1">
                <a:solidFill>
                  <a:srgbClr val="FFFFFF"/>
                </a:solidFill>
                <a:latin typeface="Arita Dotum Bold"/>
                <a:ea typeface="Arita Dotum Bold"/>
              </a:rPr>
              <a:t>2025. 07. 25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73523"/>
            <a:ext cx="13812360" cy="10434047"/>
            <a:chOff x="0" y="0"/>
            <a:chExt cx="53798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983" cy="406400"/>
            </a:xfrm>
            <a:custGeom>
              <a:avLst/>
              <a:gdLst/>
              <a:ahLst/>
              <a:cxnLst/>
              <a:rect l="l" t="t" r="r" b="b"/>
              <a:pathLst>
                <a:path w="537983" h="406400">
                  <a:moveTo>
                    <a:pt x="33478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34783" y="406400"/>
                  </a:lnTo>
                  <a:lnTo>
                    <a:pt x="537983" y="203200"/>
                  </a:lnTo>
                  <a:lnTo>
                    <a:pt x="334783" y="0"/>
                  </a:lnTo>
                  <a:close/>
                </a:path>
              </a:pathLst>
            </a:custGeom>
            <a:solidFill>
              <a:srgbClr val="EE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368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Freeform 5">
            <a:extLst>
              <a:ext uri="{FF2B5EF4-FFF2-40B4-BE49-F238E27FC236}">
                <a16:creationId xmlns:a16="http://schemas.microsoft.com/office/drawing/2014/main" id="{6477C6DE-BC5E-659C-8215-FC7025E25869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H="1">
            <a:off x="4272842" y="3344990"/>
            <a:ext cx="4268" cy="412025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3866029" y="2798938"/>
            <a:ext cx="833407" cy="83340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66029" y="4162926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95375" y="964991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17" name="Group 17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66029" y="5673451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866029" y="7025605"/>
            <a:ext cx="833407" cy="8334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99166" y="3024106"/>
            <a:ext cx="56713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99166" y="4388094"/>
            <a:ext cx="56713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89771" y="2998463"/>
            <a:ext cx="2401618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팀원소개</a:t>
            </a:r>
            <a:endParaRPr lang="en-US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989771" y="3937490"/>
            <a:ext cx="2401618" cy="128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Calibri"/>
                <a:sym typeface="TDTD평고딕"/>
              </a:rPr>
              <a:t>1안 - 개인 데이터 소비패턴 저축전략 분석</a:t>
            </a:r>
            <a:endParaRPr lang="ko-KR" altLang="en-US" sz="4800">
              <a:solidFill>
                <a:srgbClr val="12127D"/>
              </a:solidFill>
              <a:latin typeface="TDTD평고딕"/>
              <a:ea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999166" y="5898619"/>
            <a:ext cx="56713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99166" y="7250773"/>
            <a:ext cx="56713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87194" y="7034631"/>
            <a:ext cx="2650733" cy="84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3</a:t>
            </a: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안</a:t>
            </a: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- E - </a:t>
            </a: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커머스</a:t>
            </a: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정산관리</a:t>
            </a:r>
            <a:endParaRPr lang="en-US" altLang="ko-KR" sz="24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0088CCAE-BF16-0B99-87EA-86D85474A744}"/>
              </a:ext>
            </a:extLst>
          </p:cNvPr>
          <p:cNvSpPr txBox="1"/>
          <p:nvPr/>
        </p:nvSpPr>
        <p:spPr>
          <a:xfrm>
            <a:off x="4887194" y="5651989"/>
            <a:ext cx="2401618" cy="84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0D0D50"/>
                </a:solidFill>
                <a:latin typeface="TDTD평고딕"/>
                <a:ea typeface="TDTD평고딕"/>
                <a:cs typeface="Calibri"/>
                <a:sym typeface="TDTD평고딕"/>
              </a:rPr>
              <a:t>2안 - 투자 전략 시스템</a:t>
            </a:r>
            <a:endParaRPr lang="ko-KR" altLang="en-US" sz="2400">
              <a:solidFill>
                <a:srgbClr val="0D0D50"/>
              </a:solidFill>
              <a:latin typeface="TDTD평고딕"/>
              <a:ea typeface="TDTD평고딕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오각형 71">
            <a:extLst>
              <a:ext uri="{FF2B5EF4-FFF2-40B4-BE49-F238E27FC236}">
                <a16:creationId xmlns:a16="http://schemas.microsoft.com/office/drawing/2014/main" id="{92AB02B0-C77B-9BE4-0E3A-5D42B0B04A6B}"/>
              </a:ext>
            </a:extLst>
          </p:cNvPr>
          <p:cNvSpPr/>
          <p:nvPr/>
        </p:nvSpPr>
        <p:spPr>
          <a:xfrm>
            <a:off x="8058149" y="2314574"/>
            <a:ext cx="5800725" cy="5838825"/>
          </a:xfrm>
          <a:prstGeom prst="pentagon">
            <a:avLst/>
          </a:prstGeom>
          <a:noFill/>
          <a:ln>
            <a:solidFill>
              <a:srgbClr val="0D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53B2973A-43F5-241D-1995-E8EFB972A354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2912513" y="3795743"/>
            <a:ext cx="1440965" cy="14409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r>
                <a:rPr lang="ko-KR" altLang="en-US" err="1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</a:rPr>
                <a:t>박윤재</a:t>
              </a:r>
              <a:endPara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98211" y="3795743"/>
            <a:ext cx="1440965" cy="14409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r>
                <a:rPr lang="ko-KR" altLang="en-US">
                  <a:solidFill>
                    <a:srgbClr val="FFFFFF"/>
                  </a:solidFill>
                  <a:latin typeface="TDTD평고딕"/>
                  <a:ea typeface="TDTD평고딕"/>
                </a:rPr>
                <a:t>윤성민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36312" y="1849953"/>
            <a:ext cx="1440965" cy="144096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r>
                <a:rPr lang="ko-KR" altLang="en-US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</a:rPr>
                <a:t>팀장</a:t>
              </a:r>
            </a:p>
            <a:p>
              <a:pPr algn="ctr">
                <a:lnSpc>
                  <a:spcPts val="1679"/>
                </a:lnSpc>
              </a:pPr>
              <a:endParaRPr lang="ko-KR" altLang="en-US">
                <a:solidFill>
                  <a:srgbClr val="FFFFFF"/>
                </a:solidFill>
                <a:latin typeface="TDTD평고딕"/>
                <a:ea typeface="TDTD평고딕"/>
                <a:cs typeface="TDTD평고딕"/>
              </a:endParaRPr>
            </a:p>
            <a:p>
              <a:pPr marL="0" lvl="0" indent="0" algn="ctr">
                <a:lnSpc>
                  <a:spcPts val="1679"/>
                </a:lnSpc>
              </a:pPr>
              <a:r>
                <a:rPr lang="ko-KR" altLang="en-US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</a:rPr>
                <a:t>김희상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8366319" y="4970009"/>
            <a:ext cx="0" cy="1467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13585371" y="4970009"/>
            <a:ext cx="0" cy="1467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41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" r="-69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2" name="Group 42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ko-KR" altLang="en-US" sz="4800">
                <a:solidFill>
                  <a:srgbClr val="12127D"/>
                </a:solidFill>
                <a:latin typeface="TDTD평고딕"/>
                <a:ea typeface="TDTD평고딕"/>
                <a:cs typeface="TDTD평고딕"/>
              </a:rPr>
              <a:t>팀원소개</a:t>
            </a:r>
            <a:endParaRPr lang="en-US" sz="4800">
              <a:solidFill>
                <a:srgbClr val="12127D"/>
              </a:solidFill>
              <a:latin typeface="TDTD평고딕"/>
              <a:ea typeface="TDTD평고딕"/>
              <a:cs typeface="TDTD평고딕"/>
            </a:endParaRPr>
          </a:p>
        </p:txBody>
      </p:sp>
      <p:grpSp>
        <p:nvGrpSpPr>
          <p:cNvPr id="49" name="Group 49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898731" y="3403391"/>
            <a:ext cx="3879676" cy="4338605"/>
            <a:chOff x="0" y="0"/>
            <a:chExt cx="5172901" cy="5784807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5"/>
            <a:srcRect l="33524" r="6897"/>
            <a:stretch>
              <a:fillRect/>
            </a:stretch>
          </p:blipFill>
          <p:spPr>
            <a:xfrm>
              <a:off x="0" y="0"/>
              <a:ext cx="5172901" cy="5784807"/>
            </a:xfrm>
            <a:prstGeom prst="rect">
              <a:avLst/>
            </a:prstGeom>
          </p:spPr>
        </p:pic>
      </p:grpSp>
      <p:sp>
        <p:nvSpPr>
          <p:cNvPr id="58" name="TextBox 12">
            <a:extLst>
              <a:ext uri="{FF2B5EF4-FFF2-40B4-BE49-F238E27FC236}">
                <a16:creationId xmlns:a16="http://schemas.microsoft.com/office/drawing/2014/main" id="{CDB27AFE-41A3-D0FA-9BCA-6E233E36DCE6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29E7A5C1-880D-740D-1D28-44F59489DB56}"/>
              </a:ext>
            </a:extLst>
          </p:cNvPr>
          <p:cNvSpPr txBox="1"/>
          <p:nvPr/>
        </p:nvSpPr>
        <p:spPr>
          <a:xfrm>
            <a:off x="8790575" y="7040310"/>
            <a:ext cx="1170784" cy="1204557"/>
          </a:xfrm>
          <a:prstGeom prst="rect">
            <a:avLst/>
          </a:prstGeom>
        </p:spPr>
        <p:txBody>
          <a:bodyPr lIns="13326" tIns="13326" rIns="13326" bIns="13326" rtlCol="0" anchor="ctr"/>
          <a:lstStyle/>
          <a:p>
            <a:pPr algn="ctr">
              <a:lnSpc>
                <a:spcPts val="1679"/>
              </a:lnSpc>
            </a:pPr>
            <a:endParaRPr lang="ko-KR" altLang="en-US" sz="1200">
              <a:solidFill>
                <a:srgbClr val="FFFFFF"/>
              </a:solidFill>
              <a:latin typeface="TDTD평고딕"/>
              <a:ea typeface="TDTD평고딕"/>
            </a:endParaRPr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A02DBE7D-4DBC-B1E5-F838-277A9DA92D1C}"/>
              </a:ext>
            </a:extLst>
          </p:cNvPr>
          <p:cNvGrpSpPr/>
          <p:nvPr/>
        </p:nvGrpSpPr>
        <p:grpSpPr>
          <a:xfrm>
            <a:off x="11865410" y="7201610"/>
            <a:ext cx="1440965" cy="1440965"/>
            <a:chOff x="0" y="0"/>
            <a:chExt cx="812800" cy="812800"/>
          </a:xfrm>
        </p:grpSpPr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6021CA1-B229-D978-13AE-7F400D491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BF9472D5-0F4E-E943-A87F-C52E3155D0C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r>
                <a:rPr lang="ko-KR" altLang="en-US">
                  <a:solidFill>
                    <a:srgbClr val="FFFFFF"/>
                  </a:solidFill>
                  <a:latin typeface="TDTD평고딕"/>
                  <a:ea typeface="TDTD평고딕"/>
                </a:rPr>
                <a:t>유지원</a:t>
              </a:r>
            </a:p>
          </p:txBody>
        </p:sp>
      </p:grpSp>
      <p:grpSp>
        <p:nvGrpSpPr>
          <p:cNvPr id="73" name="Group 10">
            <a:extLst>
              <a:ext uri="{FF2B5EF4-FFF2-40B4-BE49-F238E27FC236}">
                <a16:creationId xmlns:a16="http://schemas.microsoft.com/office/drawing/2014/main" id="{245926C3-9746-DBB8-2AD1-3ACE04A4AEB1}"/>
              </a:ext>
            </a:extLst>
          </p:cNvPr>
          <p:cNvGrpSpPr/>
          <p:nvPr/>
        </p:nvGrpSpPr>
        <p:grpSpPr>
          <a:xfrm>
            <a:off x="-4882281" y="-4005395"/>
            <a:ext cx="14843642" cy="12412187"/>
            <a:chOff x="-7636193" y="-6264692"/>
            <a:chExt cx="8372793" cy="7001292"/>
          </a:xfrm>
        </p:grpSpPr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82C8119C-98DD-29E1-C35F-C1F89C639C65}"/>
                </a:ext>
              </a:extLst>
            </p:cNvPr>
            <p:cNvSpPr/>
            <p:nvPr/>
          </p:nvSpPr>
          <p:spPr>
            <a:xfrm>
              <a:off x="-7636193" y="-6264692"/>
              <a:ext cx="258609" cy="25860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3243A9B3-1F76-6393-B8A1-6A1034281A06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endParaRPr lang="ko-KR" altLang="en-US" sz="1200">
                <a:solidFill>
                  <a:srgbClr val="FFFFFF"/>
                </a:solidFill>
                <a:latin typeface="TDTD평고딕"/>
                <a:ea typeface="TDTD평고딕"/>
              </a:endParaRPr>
            </a:p>
          </p:txBody>
        </p:sp>
      </p:grpSp>
      <p:grpSp>
        <p:nvGrpSpPr>
          <p:cNvPr id="2" name="Group 10">
            <a:extLst>
              <a:ext uri="{FF2B5EF4-FFF2-40B4-BE49-F238E27FC236}">
                <a16:creationId xmlns:a16="http://schemas.microsoft.com/office/drawing/2014/main" id="{DD85CD0A-B6C4-78CD-91E0-094963486264}"/>
              </a:ext>
            </a:extLst>
          </p:cNvPr>
          <p:cNvGrpSpPr/>
          <p:nvPr/>
        </p:nvGrpSpPr>
        <p:grpSpPr>
          <a:xfrm>
            <a:off x="8518052" y="7201609"/>
            <a:ext cx="1440965" cy="1440965"/>
            <a:chOff x="0" y="0"/>
            <a:chExt cx="812800" cy="812800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B57FB856-2D4D-250B-5B16-3D41B0D023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6204E6FC-9C27-3FBF-765A-AFA954B88A3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13326" tIns="13326" rIns="13326" bIns="13326" rtlCol="0" anchor="ctr"/>
            <a:lstStyle/>
            <a:p>
              <a:pPr algn="ctr">
                <a:lnSpc>
                  <a:spcPts val="1679"/>
                </a:lnSpc>
              </a:pPr>
              <a:r>
                <a:rPr lang="ko-KR" altLang="en-US" err="1">
                  <a:solidFill>
                    <a:srgbClr val="FFFFFF"/>
                  </a:solidFill>
                  <a:latin typeface="TDTD평고딕"/>
                  <a:ea typeface="TDTD평고딕"/>
                </a:rPr>
                <a:t>한진성</a:t>
              </a:r>
              <a:endParaRPr lang="ko-KR" altLang="en-US">
                <a:solidFill>
                  <a:srgbClr val="FFFFFF"/>
                </a:solidFill>
                <a:latin typeface="TDTD평고딕"/>
                <a:ea typeface="TDTD평고딕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06CDD01C-68E5-7D71-7A43-6BE524A2A0B6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9477" y="4469160"/>
            <a:ext cx="3912782" cy="3891324"/>
            <a:chOff x="0" y="0"/>
            <a:chExt cx="1059180" cy="1053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72716" y="4469160"/>
            <a:ext cx="3912782" cy="3891324"/>
            <a:chOff x="0" y="0"/>
            <a:chExt cx="1059180" cy="1053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65956" y="4469160"/>
            <a:ext cx="3912782" cy="3891324"/>
            <a:chOff x="0" y="0"/>
            <a:chExt cx="1059180" cy="1053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543790" y="4885227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35084" y="4885227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28423" y="4885227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27241" y="7206370"/>
            <a:ext cx="3162812" cy="5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수입 지출 내역을 한 눈에 볼 수 있도록</a:t>
            </a:r>
            <a:endParaRPr lang="en-US" sz="1599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627241" y="5694852"/>
            <a:ext cx="2018940" cy="113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ko-KR" altLang="en-US" sz="21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계좌정보와 소비정보 전체 조회</a:t>
            </a:r>
            <a:endParaRPr lang="en-US" sz="2100">
              <a:solidFill>
                <a:srgbClr val="0D0D50"/>
              </a:solidFill>
              <a:latin typeface="TDTD평고딕"/>
              <a:ea typeface="TDTD평고딕"/>
              <a:cs typeface="TDTD평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35084" y="5694852"/>
            <a:ext cx="3328843" cy="1133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ko-KR" altLang="en-US" sz="21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지출내역 정보를 기반으로 사용자의 소비패턴 분석 및 보고</a:t>
            </a:r>
            <a:endParaRPr lang="en-US" sz="210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55394" y="7206369"/>
            <a:ext cx="3235572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공공데이터 소비자 패턴분석</a:t>
            </a:r>
            <a:endParaRPr lang="en-US" sz="1599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53525" y="7223690"/>
            <a:ext cx="3224430" cy="25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머신 러닝</a:t>
            </a:r>
            <a:r>
              <a:rPr lang="en-US" altLang="ko-KR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AI </a:t>
            </a: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 맞춤 보고 </a:t>
            </a:r>
            <a:endParaRPr lang="en-US" sz="1599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728423" y="5694852"/>
            <a:ext cx="3322493" cy="1133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수입내역 정보를 기반으로 개인에게 저축전략 분석 및 보고</a:t>
            </a:r>
            <a:endParaRPr lang="en-US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1</a:t>
            </a: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안</a:t>
            </a:r>
            <a:r>
              <a:rPr lang="ko-KR" altLang="en-US" sz="48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altLang="ko-KR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</a:t>
            </a:r>
            <a:r>
              <a:rPr lang="en-US" altLang="ko-KR" sz="48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개인 데이터 소비패턴 저축전략 분석</a:t>
            </a:r>
            <a:endParaRPr lang="en-US" sz="480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675992" y="3049155"/>
            <a:ext cx="69360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spc="-55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 설명</a:t>
            </a:r>
            <a:endParaRPr lang="en-US" sz="2400" spc="-55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Freeform 32"/>
          <p:cNvSpPr/>
          <p:nvPr/>
        </p:nvSpPr>
        <p:spPr>
          <a:xfrm rot="4259943">
            <a:off x="11301958" y="-6570145"/>
            <a:ext cx="14688808" cy="12801265"/>
          </a:xfrm>
          <a:custGeom>
            <a:avLst/>
            <a:gdLst/>
            <a:ahLst/>
            <a:cxnLst/>
            <a:rect l="l" t="t" r="r" b="b"/>
            <a:pathLst>
              <a:path w="14688808" h="12801265">
                <a:moveTo>
                  <a:pt x="0" y="5404489"/>
                </a:moveTo>
                <a:lnTo>
                  <a:pt x="11081311" y="0"/>
                </a:lnTo>
                <a:lnTo>
                  <a:pt x="14688808" y="7396775"/>
                </a:lnTo>
                <a:lnTo>
                  <a:pt x="3607497" y="12801264"/>
                </a:lnTo>
                <a:lnTo>
                  <a:pt x="0" y="5404489"/>
                </a:lnTo>
                <a:close/>
              </a:path>
            </a:pathLst>
          </a:custGeom>
          <a:blipFill>
            <a:blip r:embed="rId4"/>
            <a:stretch>
              <a:fillRect t="-2314" r="-20739" b="-8240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E894FD0D-B555-A843-5BA5-057428DAD8B8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CD31-A34F-9932-6398-0B9AF1E4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8CF49C92-63AB-A01C-39FE-51064B41B5C5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1B07454F-91F5-7CD5-77A8-E1D452017B8B}"/>
              </a:ext>
            </a:extLst>
          </p:cNvPr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포인트</a:t>
            </a:r>
            <a:endParaRPr lang="en-US" sz="480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EFE0786-62E4-FC7E-E87C-6A1B968C35B8}"/>
              </a:ext>
            </a:extLst>
          </p:cNvPr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E712019-A42E-1216-50A6-953110CE1070}"/>
              </a:ext>
            </a:extLst>
          </p:cNvPr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D6C5F81-11C1-3A5C-2047-197BAC7B76F5}"/>
                </a:ext>
              </a:extLst>
            </p:cNvPr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187E9E0-A8AA-F947-A99E-3552D0F9A5F9}"/>
                </a:ext>
              </a:extLst>
            </p:cNvPr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9C60365-8781-77BC-69D8-4F96C48EB9CA}"/>
              </a:ext>
            </a:extLst>
          </p:cNvPr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9B41FD4-E1BB-F69C-69EA-9492FFCAE9E7}"/>
                </a:ext>
              </a:extLst>
            </p:cNvPr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09655B6-E84F-F9F6-DE8D-29AE7D3B6841}"/>
                </a:ext>
              </a:extLst>
            </p:cNvPr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B2EC215-B92B-3E24-968A-A5003C812819}"/>
              </a:ext>
            </a:extLst>
          </p:cNvPr>
          <p:cNvGrpSpPr/>
          <p:nvPr/>
        </p:nvGrpSpPr>
        <p:grpSpPr>
          <a:xfrm>
            <a:off x="6285941" y="3241476"/>
            <a:ext cx="4428601" cy="4428601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2BF575A-1788-3D3E-DF7D-838F974682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368C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CD71D95-EE54-7AD8-CE9B-211044A1834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4138D2D-B811-DF5A-3EB0-001F611584A3}"/>
              </a:ext>
            </a:extLst>
          </p:cNvPr>
          <p:cNvGrpSpPr/>
          <p:nvPr/>
        </p:nvGrpSpPr>
        <p:grpSpPr>
          <a:xfrm>
            <a:off x="6605888" y="3269035"/>
            <a:ext cx="3788706" cy="4408676"/>
            <a:chOff x="0" y="0"/>
            <a:chExt cx="6985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7D7EC2D-1262-1D62-C560-B6A03D9A5ED6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9E7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0E7A1F0-48DA-A696-077E-731387F326CD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BFCFDBA-4916-C9D9-DA09-BD56EBCF9392}"/>
              </a:ext>
            </a:extLst>
          </p:cNvPr>
          <p:cNvGrpSpPr/>
          <p:nvPr/>
        </p:nvGrpSpPr>
        <p:grpSpPr>
          <a:xfrm>
            <a:off x="6415824" y="4188424"/>
            <a:ext cx="380127" cy="380127"/>
            <a:chOff x="0" y="0"/>
            <a:chExt cx="6350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CF958E2-3F21-74D5-962D-45718464071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A43D3407-2BB9-6CE1-87B4-E6D978DB8B06}"/>
              </a:ext>
            </a:extLst>
          </p:cNvPr>
          <p:cNvGrpSpPr/>
          <p:nvPr/>
        </p:nvGrpSpPr>
        <p:grpSpPr>
          <a:xfrm>
            <a:off x="10204531" y="4188424"/>
            <a:ext cx="380127" cy="380127"/>
            <a:chOff x="0" y="0"/>
            <a:chExt cx="6350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A8B4B99-D341-7374-DF1E-FCBAB067CC5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883E7BF-EF8B-B564-5AB5-1A98D795B9DC}"/>
              </a:ext>
            </a:extLst>
          </p:cNvPr>
          <p:cNvGrpSpPr/>
          <p:nvPr/>
        </p:nvGrpSpPr>
        <p:grpSpPr>
          <a:xfrm>
            <a:off x="8310178" y="3078971"/>
            <a:ext cx="380127" cy="380127"/>
            <a:chOff x="0" y="0"/>
            <a:chExt cx="6350000" cy="63500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C2B5E6-CE58-7322-2311-BA7F0862F93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0DB9002-103B-6821-9240-DE0963BEC03F}"/>
              </a:ext>
            </a:extLst>
          </p:cNvPr>
          <p:cNvGrpSpPr/>
          <p:nvPr/>
        </p:nvGrpSpPr>
        <p:grpSpPr>
          <a:xfrm>
            <a:off x="8310178" y="7487648"/>
            <a:ext cx="380127" cy="380127"/>
            <a:chOff x="0" y="0"/>
            <a:chExt cx="6350000" cy="63500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21BE6D7-7F6D-79FB-C65A-4F3807AA242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2B3C839A-91DF-DF4E-D2AD-E27A04ED0668}"/>
              </a:ext>
            </a:extLst>
          </p:cNvPr>
          <p:cNvGrpSpPr/>
          <p:nvPr/>
        </p:nvGrpSpPr>
        <p:grpSpPr>
          <a:xfrm>
            <a:off x="6415824" y="6359749"/>
            <a:ext cx="380127" cy="380127"/>
            <a:chOff x="0" y="0"/>
            <a:chExt cx="6350000" cy="63500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92D91F3C-EBD5-5E0D-39A0-672B6FD83C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69A14879-E718-B27C-597C-8A932706DAAD}"/>
              </a:ext>
            </a:extLst>
          </p:cNvPr>
          <p:cNvGrpSpPr/>
          <p:nvPr/>
        </p:nvGrpSpPr>
        <p:grpSpPr>
          <a:xfrm>
            <a:off x="10204531" y="6359749"/>
            <a:ext cx="380127" cy="380127"/>
            <a:chOff x="0" y="0"/>
            <a:chExt cx="6350000" cy="63500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1154EC2-243A-EFED-34B0-213DFCC3C61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D59688BC-1946-28B5-D3FF-0C50992A4B05}"/>
              </a:ext>
            </a:extLst>
          </p:cNvPr>
          <p:cNvGrpSpPr/>
          <p:nvPr/>
        </p:nvGrpSpPr>
        <p:grpSpPr>
          <a:xfrm>
            <a:off x="7490069" y="4297900"/>
            <a:ext cx="2020345" cy="2350946"/>
            <a:chOff x="0" y="0"/>
            <a:chExt cx="6985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3723EE5-7235-6D70-96D0-1B6FA95E4A55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F3697873-D054-4BFA-1512-5777930A2F90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022CA99B-7647-7734-01A5-E73952CAA143}"/>
              </a:ext>
            </a:extLst>
          </p:cNvPr>
          <p:cNvSpPr txBox="1"/>
          <p:nvPr/>
        </p:nvSpPr>
        <p:spPr>
          <a:xfrm>
            <a:off x="2578058" y="6300119"/>
            <a:ext cx="3445088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웹 플랫폼 구현</a:t>
            </a:r>
            <a:r>
              <a:rPr lang="en-US" altLang="ko-KR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, </a:t>
            </a: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확장성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4D024F1-AB86-254D-E660-33FFB8397ABF}"/>
              </a:ext>
            </a:extLst>
          </p:cNvPr>
          <p:cNvSpPr txBox="1"/>
          <p:nvPr/>
        </p:nvSpPr>
        <p:spPr>
          <a:xfrm>
            <a:off x="11005910" y="6247248"/>
            <a:ext cx="3350100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보안 및 개인 정보 보호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9236C27-B97F-249D-4461-3EEC3BB5C72B}"/>
              </a:ext>
            </a:extLst>
          </p:cNvPr>
          <p:cNvSpPr txBox="1"/>
          <p:nvPr/>
        </p:nvSpPr>
        <p:spPr>
          <a:xfrm>
            <a:off x="6908396" y="8041023"/>
            <a:ext cx="3296135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개인 맞춤형 소비 분석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E9B85EE-3306-3521-51ED-2312717A3E75}"/>
              </a:ext>
            </a:extLst>
          </p:cNvPr>
          <p:cNvSpPr txBox="1"/>
          <p:nvPr/>
        </p:nvSpPr>
        <p:spPr>
          <a:xfrm>
            <a:off x="3009081" y="3684206"/>
            <a:ext cx="2759714" cy="88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머신러닝</a:t>
            </a: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(ML)을 </a:t>
            </a:r>
            <a:endParaRPr lang="en-US" altLang="ko-KR" sz="2600" b="1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활용한 데이터 분석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1F81C724-F183-AC6B-5B4D-76E1AA7C1C7C}"/>
              </a:ext>
            </a:extLst>
          </p:cNvPr>
          <p:cNvSpPr txBox="1"/>
          <p:nvPr/>
        </p:nvSpPr>
        <p:spPr>
          <a:xfrm>
            <a:off x="11072807" y="4181665"/>
            <a:ext cx="314888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시각화 및 리포트 기능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F9DCF8E-4DC6-FEF3-E637-595B9F9CEF5B}"/>
              </a:ext>
            </a:extLst>
          </p:cNvPr>
          <p:cNvSpPr txBox="1"/>
          <p:nvPr/>
        </p:nvSpPr>
        <p:spPr>
          <a:xfrm>
            <a:off x="6970923" y="1317732"/>
            <a:ext cx="3058635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금융데이터 통합 및 </a:t>
            </a:r>
            <a:r>
              <a:rPr lang="ko-KR" altLang="en-US" sz="2600" b="1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마이데이터</a:t>
            </a: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연계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F78CF5B-94B3-2B2C-5D84-73CF86437926}"/>
              </a:ext>
            </a:extLst>
          </p:cNvPr>
          <p:cNvSpPr txBox="1"/>
          <p:nvPr/>
        </p:nvSpPr>
        <p:spPr>
          <a:xfrm>
            <a:off x="7778896" y="5307614"/>
            <a:ext cx="1442690" cy="28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83"/>
              </a:lnSpc>
              <a:spcBef>
                <a:spcPct val="0"/>
              </a:spcBef>
            </a:pPr>
            <a:r>
              <a:rPr lang="en-US" sz="1819" u="none" strike="noStrike" spc="34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VISION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29335E3-CDA9-A5FA-5DE4-9446FDE8303A}"/>
              </a:ext>
            </a:extLst>
          </p:cNvPr>
          <p:cNvSpPr txBox="1"/>
          <p:nvPr/>
        </p:nvSpPr>
        <p:spPr>
          <a:xfrm>
            <a:off x="11114840" y="4679243"/>
            <a:ext cx="30349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 친화적 리포트 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자동 분석 보고서 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D53641AC-B6CE-F877-F811-76EF3795C739}"/>
              </a:ext>
            </a:extLst>
          </p:cNvPr>
          <p:cNvSpPr txBox="1"/>
          <p:nvPr/>
        </p:nvSpPr>
        <p:spPr>
          <a:xfrm>
            <a:off x="2778291" y="6838823"/>
            <a:ext cx="304462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Spring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boot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아키텍쳐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성능 및 확장성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47700DD1-3F10-FD13-087D-A8AF3796781A}"/>
              </a:ext>
            </a:extLst>
          </p:cNvPr>
          <p:cNvSpPr txBox="1"/>
          <p:nvPr/>
        </p:nvSpPr>
        <p:spPr>
          <a:xfrm>
            <a:off x="6636685" y="8531631"/>
            <a:ext cx="383955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개인의 소비패턴을 객관적으로 분석할 수 있는 시스템 구축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마이데이터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연계를 통한 추가 기능 확장 가능성 다수 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D4AEA463-0E5B-BC13-E9B9-0AACDE153D92}"/>
              </a:ext>
            </a:extLst>
          </p:cNvPr>
          <p:cNvSpPr txBox="1"/>
          <p:nvPr/>
        </p:nvSpPr>
        <p:spPr>
          <a:xfrm>
            <a:off x="6377559" y="2235986"/>
            <a:ext cx="4245362" cy="552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계좌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·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카드 내역 수집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</a:endParaRPr>
          </a:p>
          <a:p>
            <a:pPr algn="ctr" fontAlgn="base">
              <a:lnSpc>
                <a:spcPts val="1391"/>
              </a:lnSpc>
            </a:pPr>
            <a:r>
              <a:rPr lang="ko-KR" altLang="en-US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머신러닝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 기반 소비 패턴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·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저축 전략 분석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</a:endParaRPr>
          </a:p>
          <a:p>
            <a:pPr algn="ctr" fontAlgn="base">
              <a:lnSpc>
                <a:spcPts val="1391"/>
              </a:lnSpc>
            </a:pP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AI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인사이트 제공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1492588B-4FDB-60E1-77FD-61AD6D77A63B}"/>
              </a:ext>
            </a:extLst>
          </p:cNvPr>
          <p:cNvSpPr txBox="1"/>
          <p:nvPr/>
        </p:nvSpPr>
        <p:spPr>
          <a:xfrm>
            <a:off x="11259074" y="6793159"/>
            <a:ext cx="30349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 암호화 및 개인정보 규제 준수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인증 및 접근제어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239543C5-1744-D4E2-AF91-B498C4C62E7E}"/>
              </a:ext>
            </a:extLst>
          </p:cNvPr>
          <p:cNvSpPr txBox="1"/>
          <p:nvPr/>
        </p:nvSpPr>
        <p:spPr>
          <a:xfrm>
            <a:off x="2311444" y="4680272"/>
            <a:ext cx="3839555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머신 러닝을 통한 구체적인 저축 가이드 제시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5E056C8F-5A32-80C4-A065-53E1924C8E4F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183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56DF-11FD-24F3-FCB7-16B2DA97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8D0E647D-F36F-34AF-B85E-CAEAAC1466F9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5764AFD-6B42-DB29-1DE4-94E6934264B0}"/>
              </a:ext>
            </a:extLst>
          </p:cNvPr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D26190-F883-A7C9-51EC-896E6D20FE5C}"/>
                </a:ext>
              </a:extLst>
            </p:cNvPr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8F887E-7459-E1D3-EA27-3B20D0EB3E64}"/>
                </a:ext>
              </a:extLst>
            </p:cNvPr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E56CEC3-3A5C-77E0-B67E-D2A23275F5B2}"/>
              </a:ext>
            </a:extLst>
          </p:cNvPr>
          <p:cNvGrpSpPr/>
          <p:nvPr/>
        </p:nvGrpSpPr>
        <p:grpSpPr>
          <a:xfrm>
            <a:off x="3179477" y="4645817"/>
            <a:ext cx="3912782" cy="3891324"/>
            <a:chOff x="0" y="0"/>
            <a:chExt cx="1059180" cy="10533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FD264D-52D6-AC47-F1A4-A8C77B19AB7B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C083AF-68D9-7CA7-3A65-01380917782C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941B71B-57B3-5CCD-6BCD-58D38C867A9D}"/>
              </a:ext>
            </a:extLst>
          </p:cNvPr>
          <p:cNvGrpSpPr/>
          <p:nvPr/>
        </p:nvGrpSpPr>
        <p:grpSpPr>
          <a:xfrm>
            <a:off x="7272716" y="4645817"/>
            <a:ext cx="3912782" cy="3891324"/>
            <a:chOff x="0" y="0"/>
            <a:chExt cx="1059180" cy="10533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5E8637-C677-B809-A29D-92043891EB89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3BF68BD-8C29-6686-8597-276A650269C2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B470D10-2BDF-B9B8-C8CD-270E0BB42E40}"/>
              </a:ext>
            </a:extLst>
          </p:cNvPr>
          <p:cNvGrpSpPr/>
          <p:nvPr/>
        </p:nvGrpSpPr>
        <p:grpSpPr>
          <a:xfrm>
            <a:off x="11365956" y="4645817"/>
            <a:ext cx="3912782" cy="3891324"/>
            <a:chOff x="0" y="0"/>
            <a:chExt cx="1059180" cy="105337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F6D06EC-565E-8F06-2D5A-C389C0FCF762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74EE0F1-E094-10FE-F1DE-E4BDFCE44275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C8185957-03F3-E926-4E16-7921FC479F78}"/>
              </a:ext>
            </a:extLst>
          </p:cNvPr>
          <p:cNvSpPr txBox="1"/>
          <p:nvPr/>
        </p:nvSpPr>
        <p:spPr>
          <a:xfrm>
            <a:off x="3543790" y="5061884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47C024-DFBF-C5D6-79AD-225D865874C4}"/>
              </a:ext>
            </a:extLst>
          </p:cNvPr>
          <p:cNvSpPr txBox="1"/>
          <p:nvPr/>
        </p:nvSpPr>
        <p:spPr>
          <a:xfrm>
            <a:off x="7635084" y="5061884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4C4FD39-7623-CC8C-B21E-E9E7FAB648B2}"/>
              </a:ext>
            </a:extLst>
          </p:cNvPr>
          <p:cNvSpPr txBox="1"/>
          <p:nvPr/>
        </p:nvSpPr>
        <p:spPr>
          <a:xfrm>
            <a:off x="11728423" y="5061884"/>
            <a:ext cx="296946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03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3FFE5F4-6B07-99FF-2352-AB21B06AFA09}"/>
              </a:ext>
            </a:extLst>
          </p:cNvPr>
          <p:cNvSpPr txBox="1"/>
          <p:nvPr/>
        </p:nvSpPr>
        <p:spPr>
          <a:xfrm>
            <a:off x="3627241" y="7383027"/>
            <a:ext cx="3162812" cy="5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공공 데이터 포털</a:t>
            </a:r>
            <a:r>
              <a:rPr lang="en-US" altLang="ko-KR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금융감독원 등 외부 </a:t>
            </a:r>
            <a:r>
              <a:rPr lang="en-US" altLang="ko-KR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API </a:t>
            </a:r>
            <a:r>
              <a:rPr lang="ko-KR" altLang="en-US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연동</a:t>
            </a:r>
            <a:endParaRPr lang="en-US" sz="1550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0015A63-7718-4C34-5CC7-2893CFE15BD8}"/>
              </a:ext>
            </a:extLst>
          </p:cNvPr>
          <p:cNvSpPr txBox="1"/>
          <p:nvPr/>
        </p:nvSpPr>
        <p:spPr>
          <a:xfrm>
            <a:off x="3627241" y="5871509"/>
            <a:ext cx="2018940" cy="113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공공 데이터를 활용한 투자처 추천 시스템</a:t>
            </a:r>
            <a:endParaRPr lang="en-US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BDB3725-7A7B-50BD-3E12-DFC565636E8F}"/>
              </a:ext>
            </a:extLst>
          </p:cNvPr>
          <p:cNvSpPr txBox="1"/>
          <p:nvPr/>
        </p:nvSpPr>
        <p:spPr>
          <a:xfrm>
            <a:off x="7635084" y="5871509"/>
            <a:ext cx="3328843" cy="74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투자처 데이터 스코어링</a:t>
            </a:r>
            <a:endParaRPr lang="en-US" altLang="ko-KR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로직 구현</a:t>
            </a:r>
            <a:endParaRPr lang="en-US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0A05BE-48E9-6B20-CB7D-754960DFD036}"/>
              </a:ext>
            </a:extLst>
          </p:cNvPr>
          <p:cNvSpPr txBox="1"/>
          <p:nvPr/>
        </p:nvSpPr>
        <p:spPr>
          <a:xfrm>
            <a:off x="7655394" y="7383026"/>
            <a:ext cx="3235572" cy="5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위험도</a:t>
            </a:r>
            <a:r>
              <a:rPr lang="en-US" altLang="ko-KR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수익률</a:t>
            </a:r>
            <a:r>
              <a:rPr lang="en-US" altLang="ko-KR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지역 등 기준별 점수 산정</a:t>
            </a:r>
            <a:endParaRPr lang="en-US" sz="1599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E50FFF9-831D-C874-9809-D4A31B60CC6E}"/>
              </a:ext>
            </a:extLst>
          </p:cNvPr>
          <p:cNvSpPr txBox="1"/>
          <p:nvPr/>
        </p:nvSpPr>
        <p:spPr>
          <a:xfrm>
            <a:off x="11753525" y="7400347"/>
            <a:ext cx="3224430" cy="5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조건 기반 필터링 개인화 추천리스트 제공</a:t>
            </a:r>
            <a:endParaRPr lang="en-US" sz="1599" b="1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B966BF8-6E63-56E9-04A8-A3660E3F9FE7}"/>
              </a:ext>
            </a:extLst>
          </p:cNvPr>
          <p:cNvSpPr txBox="1"/>
          <p:nvPr/>
        </p:nvSpPr>
        <p:spPr>
          <a:xfrm>
            <a:off x="11728423" y="5871509"/>
            <a:ext cx="3322493" cy="74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 투자처 </a:t>
            </a:r>
            <a:endParaRPr lang="en-US" altLang="ko-KR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추천 기능 </a:t>
            </a:r>
            <a:endParaRPr lang="en-US" sz="2149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0B3AFD7-A546-1C30-147F-07F2CDACFAF4}"/>
              </a:ext>
            </a:extLst>
          </p:cNvPr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2</a:t>
            </a: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안</a:t>
            </a:r>
            <a:r>
              <a:rPr lang="ko-KR" altLang="en-US" sz="48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altLang="ko-KR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</a:t>
            </a:r>
            <a:r>
              <a:rPr lang="en-US" altLang="ko-KR" sz="48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투자 전략 시스템</a:t>
            </a:r>
            <a:endParaRPr lang="en-US" sz="480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2ECDEB1-51CA-DFE6-771F-8D8EAFB16832}"/>
              </a:ext>
            </a:extLst>
          </p:cNvPr>
          <p:cNvSpPr txBox="1"/>
          <p:nvPr/>
        </p:nvSpPr>
        <p:spPr>
          <a:xfrm>
            <a:off x="5675992" y="3049155"/>
            <a:ext cx="69360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spc="-55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 기능 설명</a:t>
            </a:r>
            <a:endParaRPr lang="en-US" sz="2400" spc="-55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CF4A35C-474C-98E0-54AE-1D53262427AC}"/>
              </a:ext>
            </a:extLst>
          </p:cNvPr>
          <p:cNvSpPr/>
          <p:nvPr/>
        </p:nvSpPr>
        <p:spPr>
          <a:xfrm rot="4259943">
            <a:off x="11301958" y="-6570145"/>
            <a:ext cx="14688808" cy="12801265"/>
          </a:xfrm>
          <a:custGeom>
            <a:avLst/>
            <a:gdLst/>
            <a:ahLst/>
            <a:cxnLst/>
            <a:rect l="l" t="t" r="r" b="b"/>
            <a:pathLst>
              <a:path w="14688808" h="12801265">
                <a:moveTo>
                  <a:pt x="0" y="5404489"/>
                </a:moveTo>
                <a:lnTo>
                  <a:pt x="11081311" y="0"/>
                </a:lnTo>
                <a:lnTo>
                  <a:pt x="14688808" y="7396775"/>
                </a:lnTo>
                <a:lnTo>
                  <a:pt x="3607497" y="12801264"/>
                </a:lnTo>
                <a:lnTo>
                  <a:pt x="0" y="5404489"/>
                </a:lnTo>
                <a:close/>
              </a:path>
            </a:pathLst>
          </a:custGeom>
          <a:blipFill>
            <a:blip r:embed="rId4"/>
            <a:stretch>
              <a:fillRect t="-2314" r="-20739" b="-8240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B357FE3-BA8A-A7B7-F12A-631D0E83AE07}"/>
              </a:ext>
            </a:extLst>
          </p:cNvPr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6094CD9-936B-559F-36EF-E4A9B692410D}"/>
                </a:ext>
              </a:extLst>
            </p:cNvPr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51983DA-2FA1-1D17-63B6-E49CC808AB67}"/>
                </a:ext>
              </a:extLst>
            </p:cNvPr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1AE27021-0CC0-8632-7EEE-8FDC7D008652}"/>
              </a:ext>
            </a:extLst>
          </p:cNvPr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AB2603A-E5F7-98FC-EB75-1BD84BC082C7}"/>
                </a:ext>
              </a:extLst>
            </p:cNvPr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A33A1848-0919-3A06-6DD8-C99AF07DF7BB}"/>
                </a:ext>
              </a:extLst>
            </p:cNvPr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13AE430A-104D-3F6B-7081-2445F61D2BF8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33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03F09-5B17-4312-8570-9FB6AE71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E7A2C88C-5B26-E109-D21A-409618A85CFD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3726B7A-A84D-8770-9CB9-9488123FBA3A}"/>
              </a:ext>
            </a:extLst>
          </p:cNvPr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포인트</a:t>
            </a:r>
            <a:endParaRPr lang="en-US" sz="480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4314AD-32E3-62F0-9FFD-11B9F56740A2}"/>
              </a:ext>
            </a:extLst>
          </p:cNvPr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3BB6282-4851-8419-5EFE-22126F72C2F6}"/>
              </a:ext>
            </a:extLst>
          </p:cNvPr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3785C8-D8D6-030F-B96A-CA92031BE0D2}"/>
                </a:ext>
              </a:extLst>
            </p:cNvPr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FAA7BDC-2987-02F0-41F0-071BF5A425CF}"/>
                </a:ext>
              </a:extLst>
            </p:cNvPr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6982FE4-CB9F-0AF3-5281-893FEA7D808B}"/>
              </a:ext>
            </a:extLst>
          </p:cNvPr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BDADB-B5E4-9E3A-2139-CA21010FBEA2}"/>
                </a:ext>
              </a:extLst>
            </p:cNvPr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052F504-3774-56FD-E0E3-A1A93B0606DD}"/>
                </a:ext>
              </a:extLst>
            </p:cNvPr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4FC156B-8182-528D-DE85-C035B5098744}"/>
              </a:ext>
            </a:extLst>
          </p:cNvPr>
          <p:cNvGrpSpPr/>
          <p:nvPr/>
        </p:nvGrpSpPr>
        <p:grpSpPr>
          <a:xfrm>
            <a:off x="6285941" y="3241476"/>
            <a:ext cx="4428601" cy="4428601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828986C-2704-73D0-38B9-82FFBFDFEB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368C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416202A-48E4-FD9B-D63B-A5EDEE757F8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3603DAB-239F-97AA-7D95-6C3684859C45}"/>
              </a:ext>
            </a:extLst>
          </p:cNvPr>
          <p:cNvGrpSpPr/>
          <p:nvPr/>
        </p:nvGrpSpPr>
        <p:grpSpPr>
          <a:xfrm>
            <a:off x="6605888" y="3269035"/>
            <a:ext cx="3788706" cy="4408676"/>
            <a:chOff x="0" y="0"/>
            <a:chExt cx="6985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AB3B63F-9274-2F05-DFB9-FBE058ED27C8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9E7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E341672-6945-A21A-D51D-AE6903E05B1A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D13AAAB-6DE0-057F-7F26-884CFD1E35BF}"/>
              </a:ext>
            </a:extLst>
          </p:cNvPr>
          <p:cNvGrpSpPr/>
          <p:nvPr/>
        </p:nvGrpSpPr>
        <p:grpSpPr>
          <a:xfrm>
            <a:off x="6415824" y="4188424"/>
            <a:ext cx="380127" cy="380127"/>
            <a:chOff x="0" y="0"/>
            <a:chExt cx="6350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6D46099-5B29-DE80-E760-F02E1D1D923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513EC22-9902-2131-C490-7BD503761A56}"/>
              </a:ext>
            </a:extLst>
          </p:cNvPr>
          <p:cNvGrpSpPr/>
          <p:nvPr/>
        </p:nvGrpSpPr>
        <p:grpSpPr>
          <a:xfrm>
            <a:off x="10204531" y="4188424"/>
            <a:ext cx="380127" cy="380127"/>
            <a:chOff x="0" y="0"/>
            <a:chExt cx="6350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7D864E6-142C-9F8B-5CA4-72DC934F4EB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6E98FB3-A2AB-2ECA-E6BC-2E98FDFD7984}"/>
              </a:ext>
            </a:extLst>
          </p:cNvPr>
          <p:cNvGrpSpPr/>
          <p:nvPr/>
        </p:nvGrpSpPr>
        <p:grpSpPr>
          <a:xfrm>
            <a:off x="8310178" y="3078971"/>
            <a:ext cx="380127" cy="380127"/>
            <a:chOff x="0" y="0"/>
            <a:chExt cx="6350000" cy="63500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7AE2953-33FB-2F15-5A95-C74C795629D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C9F850D-33BF-9CA6-CDA3-FA331926E87E}"/>
              </a:ext>
            </a:extLst>
          </p:cNvPr>
          <p:cNvGrpSpPr/>
          <p:nvPr/>
        </p:nvGrpSpPr>
        <p:grpSpPr>
          <a:xfrm>
            <a:off x="8310178" y="7487648"/>
            <a:ext cx="380127" cy="380127"/>
            <a:chOff x="0" y="0"/>
            <a:chExt cx="6350000" cy="63500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7A08B71-BDF2-8AB1-96ED-6EBC9939A57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C648EEAF-E6B5-A874-83CC-5DC52C05D4A3}"/>
              </a:ext>
            </a:extLst>
          </p:cNvPr>
          <p:cNvGrpSpPr/>
          <p:nvPr/>
        </p:nvGrpSpPr>
        <p:grpSpPr>
          <a:xfrm>
            <a:off x="6415824" y="6359749"/>
            <a:ext cx="380127" cy="380127"/>
            <a:chOff x="0" y="0"/>
            <a:chExt cx="6350000" cy="63500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D663690-04BC-F612-7C39-947C9202D5B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0C9C4E96-095D-6219-091A-5790AF805B85}"/>
              </a:ext>
            </a:extLst>
          </p:cNvPr>
          <p:cNvGrpSpPr/>
          <p:nvPr/>
        </p:nvGrpSpPr>
        <p:grpSpPr>
          <a:xfrm>
            <a:off x="10204531" y="6359749"/>
            <a:ext cx="380127" cy="380127"/>
            <a:chOff x="0" y="0"/>
            <a:chExt cx="6350000" cy="63500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063E99-7B7F-C665-FB3A-49E5427F2D4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5D7AADE-7CB5-CE35-2DFC-C01F4C0FC463}"/>
              </a:ext>
            </a:extLst>
          </p:cNvPr>
          <p:cNvGrpSpPr/>
          <p:nvPr/>
        </p:nvGrpSpPr>
        <p:grpSpPr>
          <a:xfrm>
            <a:off x="7490069" y="4297900"/>
            <a:ext cx="2020345" cy="2350946"/>
            <a:chOff x="0" y="0"/>
            <a:chExt cx="6985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FC961037-7650-CF3C-8E2D-907EE990CCA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20F3DB26-E20D-E742-D659-A91E20E7F1A2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B5A319F6-8047-7862-C3BF-5DFC75FD6205}"/>
              </a:ext>
            </a:extLst>
          </p:cNvPr>
          <p:cNvSpPr txBox="1"/>
          <p:nvPr/>
        </p:nvSpPr>
        <p:spPr>
          <a:xfrm>
            <a:off x="2578058" y="6300119"/>
            <a:ext cx="3445088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웹 플랫폼 구현</a:t>
            </a:r>
            <a:r>
              <a:rPr lang="en-US" altLang="ko-KR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, </a:t>
            </a: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확장성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3B1406E-09C8-03DC-A057-E2F30C7EC427}"/>
              </a:ext>
            </a:extLst>
          </p:cNvPr>
          <p:cNvSpPr txBox="1"/>
          <p:nvPr/>
        </p:nvSpPr>
        <p:spPr>
          <a:xfrm>
            <a:off x="11005910" y="6247248"/>
            <a:ext cx="3350100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사용자 관리 및 보안설정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05F8145-B8FD-4BD6-CA50-786D71A767CC}"/>
              </a:ext>
            </a:extLst>
          </p:cNvPr>
          <p:cNvSpPr txBox="1"/>
          <p:nvPr/>
        </p:nvSpPr>
        <p:spPr>
          <a:xfrm>
            <a:off x="6798175" y="8077475"/>
            <a:ext cx="3172805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공공데이터 기반의 투자 예측 시스템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0B51F915-6185-4F42-2C7F-329793C39D43}"/>
              </a:ext>
            </a:extLst>
          </p:cNvPr>
          <p:cNvSpPr txBox="1"/>
          <p:nvPr/>
        </p:nvSpPr>
        <p:spPr>
          <a:xfrm>
            <a:off x="2717787" y="3684206"/>
            <a:ext cx="3249571" cy="884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err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마이데이터</a:t>
            </a: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기반의 투자 추천 </a:t>
            </a: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기능 개발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6D580054-B613-99D3-DA79-3AD46A559C83}"/>
              </a:ext>
            </a:extLst>
          </p:cNvPr>
          <p:cNvSpPr txBox="1"/>
          <p:nvPr/>
        </p:nvSpPr>
        <p:spPr>
          <a:xfrm>
            <a:off x="10804696" y="4181665"/>
            <a:ext cx="382570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 u="none" strike="noStrike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대시보드 형태의 시각화</a:t>
            </a:r>
            <a:endParaRPr 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5EFD3322-74C0-0769-4361-75954F19082A}"/>
              </a:ext>
            </a:extLst>
          </p:cNvPr>
          <p:cNvSpPr txBox="1"/>
          <p:nvPr/>
        </p:nvSpPr>
        <p:spPr>
          <a:xfrm>
            <a:off x="7778896" y="5307614"/>
            <a:ext cx="1442690" cy="28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83"/>
              </a:lnSpc>
              <a:spcBef>
                <a:spcPct val="0"/>
              </a:spcBef>
            </a:pPr>
            <a:r>
              <a:rPr lang="en-US" sz="1819" u="none" strike="noStrike" spc="34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VISION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114997A-77A6-DE90-292D-871AA8A491FA}"/>
              </a:ext>
            </a:extLst>
          </p:cNvPr>
          <p:cNvSpPr txBox="1"/>
          <p:nvPr/>
        </p:nvSpPr>
        <p:spPr>
          <a:xfrm>
            <a:off x="11164870" y="4680272"/>
            <a:ext cx="3034952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추천 이유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위험 분석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투자처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투자정보를 시각화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D5E1F2C0-38D5-8955-656B-67AEB809B667}"/>
              </a:ext>
            </a:extLst>
          </p:cNvPr>
          <p:cNvSpPr txBox="1"/>
          <p:nvPr/>
        </p:nvSpPr>
        <p:spPr>
          <a:xfrm>
            <a:off x="2778291" y="6838823"/>
            <a:ext cx="304462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Spring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boot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아키텍쳐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성능 및 확장성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5289383A-3EDE-A5CD-F1E5-78D69488CFF9}"/>
              </a:ext>
            </a:extLst>
          </p:cNvPr>
          <p:cNvSpPr txBox="1"/>
          <p:nvPr/>
        </p:nvSpPr>
        <p:spPr>
          <a:xfrm>
            <a:off x="6459805" y="9064102"/>
            <a:ext cx="3839555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Python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투자예측 로직 구현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3E49E459-5A33-91CD-60AE-9D1BC0885863}"/>
              </a:ext>
            </a:extLst>
          </p:cNvPr>
          <p:cNvSpPr txBox="1"/>
          <p:nvPr/>
        </p:nvSpPr>
        <p:spPr>
          <a:xfrm>
            <a:off x="6377558" y="2465898"/>
            <a:ext cx="4245362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lnSpc>
                <a:spcPts val="1391"/>
              </a:lnSpc>
            </a:pP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XML/JSON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데이터 파싱 및 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DB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저장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3FF7C93F-A5A5-FFE0-94F0-82962C24B4FA}"/>
              </a:ext>
            </a:extLst>
          </p:cNvPr>
          <p:cNvSpPr txBox="1"/>
          <p:nvPr/>
        </p:nvSpPr>
        <p:spPr>
          <a:xfrm>
            <a:off x="11200072" y="7216819"/>
            <a:ext cx="303495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 사용자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게스트 권한 분리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로그인 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세션관리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비밀번호 암호화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SSL,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CORS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CSRF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등  보안설정 적용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활동 로그 기록 기능 포함 </a:t>
            </a:r>
            <a:endParaRPr lang="en-US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4FD1AF9E-0E04-7E72-E6BB-4D3EF3C8F27A}"/>
              </a:ext>
            </a:extLst>
          </p:cNvPr>
          <p:cNvSpPr txBox="1"/>
          <p:nvPr/>
        </p:nvSpPr>
        <p:spPr>
          <a:xfrm>
            <a:off x="2311444" y="4680272"/>
            <a:ext cx="383955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조건 기반 필터링 개인화 추천 리스트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기본 조건문 또는 콘텐츠 기반 추천 알고리즘 설계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 세션 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DB 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기반 개인화 상태 유지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54AF4A79-C314-1706-E3B8-E1C067F1C343}"/>
              </a:ext>
            </a:extLst>
          </p:cNvPr>
          <p:cNvSpPr txBox="1"/>
          <p:nvPr/>
        </p:nvSpPr>
        <p:spPr>
          <a:xfrm>
            <a:off x="6586482" y="2045343"/>
            <a:ext cx="382570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공공데이터 API 연동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27D26EB4-BD08-9FC2-809B-D830F35F64D8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245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>
            <a:extLst>
              <a:ext uri="{FF2B5EF4-FFF2-40B4-BE49-F238E27FC236}">
                <a16:creationId xmlns:a16="http://schemas.microsoft.com/office/drawing/2014/main" id="{69F1891D-6B4C-6136-999E-D2718687956F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ko-KR" altLang="en-US" sz="4800">
                <a:solidFill>
                  <a:srgbClr val="12127D"/>
                </a:solidFill>
                <a:latin typeface="TDTD평고딕"/>
                <a:ea typeface="TDTD평고딕"/>
              </a:rPr>
              <a:t>3안 - E-커머스 정산관리</a:t>
            </a:r>
            <a:endParaRPr lang="ko-KR" altLang="en-US" sz="44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18" name="Freeform 18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79" b="-617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5675992" y="3049155"/>
            <a:ext cx="6936017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2400" spc="-55">
                <a:solidFill>
                  <a:srgbClr val="FFFFFF"/>
                </a:solidFill>
                <a:latin typeface="TDTD평고딕"/>
                <a:ea typeface="TDTD평고딕"/>
                <a:cs typeface="TDTD평고딕"/>
              </a:rPr>
              <a:t> 주요 기능 설명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368B94B-5B0D-EDB0-4F85-1C42F0CD5E09}"/>
              </a:ext>
            </a:extLst>
          </p:cNvPr>
          <p:cNvGrpSpPr/>
          <p:nvPr/>
        </p:nvGrpSpPr>
        <p:grpSpPr>
          <a:xfrm>
            <a:off x="2967210" y="4774667"/>
            <a:ext cx="3912782" cy="4102445"/>
            <a:chOff x="1066800" y="4843522"/>
            <a:chExt cx="3912782" cy="4102445"/>
          </a:xfrm>
        </p:grpSpPr>
        <p:sp>
          <p:nvSpPr>
            <p:cNvPr id="6" name="Freeform 6"/>
            <p:cNvSpPr/>
            <p:nvPr/>
          </p:nvSpPr>
          <p:spPr>
            <a:xfrm>
              <a:off x="1066800" y="5054643"/>
              <a:ext cx="3912782" cy="3891324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66800" y="4843522"/>
              <a:ext cx="3912782" cy="4102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31113" y="5470710"/>
              <a:ext cx="296946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5271FF"/>
                  </a:solidFill>
                  <a:latin typeface="Helios Extended"/>
                  <a:ea typeface="Helios Extended"/>
                  <a:cs typeface="Helios Extended"/>
                  <a:sym typeface="Helios Extended"/>
                </a:rPr>
                <a:t>01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00793" y="6280335"/>
              <a:ext cx="3065542" cy="11314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9"/>
                </a:lnSpc>
                <a:spcBef>
                  <a:spcPct val="0"/>
                </a:spcBef>
              </a:pPr>
              <a:r>
                <a:rPr lang="ko-KR" altLang="en-US" sz="2100">
                  <a:solidFill>
                    <a:srgbClr val="0D0D50"/>
                  </a:solidFill>
                  <a:latin typeface="TDTD평고딕"/>
                  <a:ea typeface="TDTD평고딕"/>
                </a:rPr>
                <a:t>다양한 결제수단 연동 모듈 개발</a:t>
              </a:r>
            </a:p>
            <a:p>
              <a:pPr>
                <a:lnSpc>
                  <a:spcPts val="3009"/>
                </a:lnSpc>
                <a:spcBef>
                  <a:spcPct val="0"/>
                </a:spcBef>
              </a:pPr>
              <a:endParaRPr lang="ko-KR" altLang="en-US" sz="2100">
                <a:solidFill>
                  <a:srgbClr val="0D0D50"/>
                </a:solidFill>
                <a:latin typeface="TDTD평고딕"/>
                <a:ea typeface="TDTD평고딕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59480" y="7237628"/>
              <a:ext cx="3162812" cy="1103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카드사 간편결제(</a:t>
              </a:r>
              <a:r>
                <a:rPr lang="ko-KR" altLang="en-US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naverpay,kakaopay</a:t>
              </a: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)등 계좌이체</a:t>
              </a: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포인트/쿠폰 연동 등 연동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BCF951-AD47-B101-1E8D-1D14159DE6AA}"/>
              </a:ext>
            </a:extLst>
          </p:cNvPr>
          <p:cNvGrpSpPr/>
          <p:nvPr/>
        </p:nvGrpSpPr>
        <p:grpSpPr>
          <a:xfrm>
            <a:off x="7211931" y="4985788"/>
            <a:ext cx="3912782" cy="3891324"/>
            <a:chOff x="5160039" y="5054643"/>
            <a:chExt cx="3912782" cy="3891324"/>
          </a:xfrm>
        </p:grpSpPr>
        <p:grpSp>
          <p:nvGrpSpPr>
            <p:cNvPr id="8" name="Group 8"/>
            <p:cNvGrpSpPr/>
            <p:nvPr/>
          </p:nvGrpSpPr>
          <p:grpSpPr>
            <a:xfrm>
              <a:off x="5160039" y="5054643"/>
              <a:ext cx="3912782" cy="3891324"/>
              <a:chOff x="0" y="0"/>
              <a:chExt cx="1059180" cy="10533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522407" y="5470710"/>
              <a:ext cx="296946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5271FF"/>
                  </a:solidFill>
                  <a:latin typeface="Helios Extended"/>
                  <a:ea typeface="Helios Extended"/>
                  <a:cs typeface="Helios Extended"/>
                  <a:sym typeface="Helios Extended"/>
                </a:rPr>
                <a:t>02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536178" y="6197708"/>
              <a:ext cx="2955826" cy="7466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9"/>
                </a:lnSpc>
                <a:spcBef>
                  <a:spcPct val="0"/>
                </a:spcBef>
              </a:pPr>
              <a:r>
                <a:rPr lang="ko-KR" altLang="en-US" sz="2100" err="1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</a:rPr>
                <a:t>매장별</a:t>
              </a:r>
              <a:r>
                <a:rPr lang="ko-KR" altLang="en-US" sz="2100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</a:rPr>
                <a:t>/브랜드별 데이터 수집 및 정규화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494865" y="7099917"/>
              <a:ext cx="3235572" cy="1387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POS </a:t>
              </a: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기기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, ERP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가맹점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별도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시스템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등</a:t>
              </a:r>
              <a:endParaRPr lang="ko-KR"/>
            </a:p>
            <a:p>
              <a:pPr>
                <a:lnSpc>
                  <a:spcPts val="2239"/>
                </a:lnSpc>
              </a:pP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다양한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소스에서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오는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데이터를</a:t>
              </a:r>
              <a:r>
                <a:rPr lang="en-US" altLang="ko-KR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</a:t>
              </a:r>
              <a:r>
                <a:rPr lang="en-US" altLang="ko-KR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통합</a:t>
              </a:r>
              <a:endParaRPr lang="en-US" altLang="ko-KR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</a:endParaRPr>
            </a:p>
            <a:p>
              <a:pPr>
                <a:lnSpc>
                  <a:spcPts val="2239"/>
                </a:lnSpc>
              </a:pPr>
              <a:endParaRPr lang="en-US" altLang="ko-KR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</a:endParaRPr>
            </a:p>
            <a:p>
              <a:pPr marL="0" lvl="0" indent="0" algn="l">
                <a:lnSpc>
                  <a:spcPts val="2239"/>
                </a:lnSpc>
              </a:pPr>
              <a:endParaRPr lang="en-US" altLang="ko-KR" sz="1550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</a:endParaRPr>
            </a:p>
            <a:p>
              <a:pPr>
                <a:lnSpc>
                  <a:spcPts val="2239"/>
                </a:lnSpc>
                <a:spcBef>
                  <a:spcPct val="0"/>
                </a:spcBef>
              </a:pPr>
              <a:endParaRPr 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B538FD8-A6BE-BB4E-37A7-6F86B7C5A1B8}"/>
              </a:ext>
            </a:extLst>
          </p:cNvPr>
          <p:cNvGrpSpPr/>
          <p:nvPr/>
        </p:nvGrpSpPr>
        <p:grpSpPr>
          <a:xfrm>
            <a:off x="11497966" y="4815980"/>
            <a:ext cx="3940326" cy="4102445"/>
            <a:chOff x="9253279" y="4843522"/>
            <a:chExt cx="3940326" cy="4102445"/>
          </a:xfrm>
        </p:grpSpPr>
        <p:grpSp>
          <p:nvGrpSpPr>
            <p:cNvPr id="11" name="Group 11"/>
            <p:cNvGrpSpPr/>
            <p:nvPr/>
          </p:nvGrpSpPr>
          <p:grpSpPr>
            <a:xfrm>
              <a:off x="9253279" y="4843522"/>
              <a:ext cx="3940326" cy="4102445"/>
              <a:chOff x="0" y="-57150"/>
              <a:chExt cx="1066636" cy="1110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7456" y="-14911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9615746" y="5470710"/>
              <a:ext cx="296946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5271FF"/>
                  </a:solidFill>
                  <a:latin typeface="Helios Extended"/>
                  <a:ea typeface="Helios Extended"/>
                  <a:cs typeface="Helios Extended"/>
                  <a:sym typeface="Helios Extended"/>
                </a:rPr>
                <a:t>03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15746" y="6101311"/>
              <a:ext cx="2782281" cy="7466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9"/>
                </a:lnSpc>
                <a:spcBef>
                  <a:spcPct val="0"/>
                </a:spcBef>
              </a:pPr>
              <a:r>
                <a:rPr lang="ko-KR" altLang="en-US" sz="2100">
                  <a:solidFill>
                    <a:srgbClr val="0D0D50"/>
                  </a:solidFill>
                  <a:latin typeface="TDTD평고딕"/>
                  <a:ea typeface="TDTD평고딕"/>
                  <a:cs typeface="TDTD평고딕"/>
                </a:rPr>
                <a:t>회계 보고용 정산 리포트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615746" y="6962206"/>
              <a:ext cx="3224430" cy="822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ko-KR" altLang="en-US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미정산</a:t>
              </a: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건, 지연된 입금 건, 수수료 </a:t>
              </a:r>
              <a:r>
                <a:rPr lang="ko-KR" altLang="en-US" sz="1550" b="1" err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누락건</a:t>
              </a:r>
              <a:r>
                <a:rPr lang="ko-KR" altLang="en-US" sz="1550" b="1">
                  <a:solidFill>
                    <a:srgbClr val="0D0D50"/>
                  </a:solidFill>
                  <a:latin typeface="Arita Dotum Light"/>
                  <a:ea typeface="Arita Dotum Light"/>
                  <a:cs typeface="Arita Dotum Light"/>
                </a:rPr>
                <a:t> 등의 실시간 경고</a:t>
              </a:r>
            </a:p>
            <a:p>
              <a:pPr marL="0" lvl="0" indent="0" algn="l">
                <a:lnSpc>
                  <a:spcPts val="2239"/>
                </a:lnSpc>
                <a:spcBef>
                  <a:spcPct val="0"/>
                </a:spcBef>
              </a:pPr>
              <a:endParaRPr lang="en-US" sz="1599" b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endParaRPr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E05A8016-E402-FEC4-71BA-4D3BD4482717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6AC2E-079B-95E2-627E-630084EF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">
            <a:extLst>
              <a:ext uri="{FF2B5EF4-FFF2-40B4-BE49-F238E27FC236}">
                <a16:creationId xmlns:a16="http://schemas.microsoft.com/office/drawing/2014/main" id="{F76C0956-43A8-67EB-DE98-301E6CCCA7F4}"/>
              </a:ext>
            </a:extLst>
          </p:cNvPr>
          <p:cNvSpPr/>
          <p:nvPr/>
        </p:nvSpPr>
        <p:spPr>
          <a:xfrm rot="8243363" flipH="1">
            <a:off x="-1355616" y="725899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B75397C-C853-BE01-8204-B3640028C8E3}"/>
              </a:ext>
            </a:extLst>
          </p:cNvPr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ko-KR" altLang="en-US" sz="4800" u="none" strike="noStrike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포인트</a:t>
            </a:r>
            <a:endParaRPr lang="en-US" sz="4800" u="none" strike="noStrike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309059C-1C11-B480-1CD4-B746D0E3CF23}"/>
              </a:ext>
            </a:extLst>
          </p:cNvPr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DFE8DB2-31ED-EC25-1353-0E56B513C27F}"/>
              </a:ext>
            </a:extLst>
          </p:cNvPr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2971562-B79C-E03D-C6A1-4C1070AEC6FF}"/>
                </a:ext>
              </a:extLst>
            </p:cNvPr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5B31BF3-7158-D231-0219-ACDB2A531C6E}"/>
                </a:ext>
              </a:extLst>
            </p:cNvPr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8F87809-6782-DB67-FF6E-4442A9E79616}"/>
              </a:ext>
            </a:extLst>
          </p:cNvPr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F06506D-D9A1-BD01-7612-308D745914B3}"/>
                </a:ext>
              </a:extLst>
            </p:cNvPr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C4EB0A1-6F7F-3E71-5433-D1774C18C132}"/>
                </a:ext>
              </a:extLst>
            </p:cNvPr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CACE05D-EC19-1C74-73F5-AD787FDA12B1}"/>
              </a:ext>
            </a:extLst>
          </p:cNvPr>
          <p:cNvGrpSpPr/>
          <p:nvPr/>
        </p:nvGrpSpPr>
        <p:grpSpPr>
          <a:xfrm>
            <a:off x="6285941" y="3241476"/>
            <a:ext cx="4428601" cy="4428601"/>
            <a:chOff x="0" y="0"/>
            <a:chExt cx="812800" cy="8128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914669D-09A3-F8AD-5368-2D531D044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368C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528FABD-F7BC-3E7B-BA5F-95B066AEF91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CF3AACE-2516-505D-7A26-1778BAB47BF5}"/>
              </a:ext>
            </a:extLst>
          </p:cNvPr>
          <p:cNvGrpSpPr/>
          <p:nvPr/>
        </p:nvGrpSpPr>
        <p:grpSpPr>
          <a:xfrm>
            <a:off x="6605888" y="3269035"/>
            <a:ext cx="3788706" cy="4408676"/>
            <a:chOff x="0" y="0"/>
            <a:chExt cx="6985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CFA3009-455A-70C9-F580-711D463E412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9E7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298BCAA-C9EC-7F18-46F2-2F8A165614A7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40D82D4-9C19-5D09-E15D-AA5C145A58B5}"/>
              </a:ext>
            </a:extLst>
          </p:cNvPr>
          <p:cNvGrpSpPr/>
          <p:nvPr/>
        </p:nvGrpSpPr>
        <p:grpSpPr>
          <a:xfrm>
            <a:off x="6415824" y="4188424"/>
            <a:ext cx="380127" cy="380127"/>
            <a:chOff x="0" y="0"/>
            <a:chExt cx="6350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AD587F0-F4D9-FF48-77E8-D661C7703F2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FA16AC7-6021-8B7D-9CA1-5C2440D7B19F}"/>
              </a:ext>
            </a:extLst>
          </p:cNvPr>
          <p:cNvGrpSpPr/>
          <p:nvPr/>
        </p:nvGrpSpPr>
        <p:grpSpPr>
          <a:xfrm>
            <a:off x="10204531" y="4188424"/>
            <a:ext cx="380127" cy="380127"/>
            <a:chOff x="0" y="0"/>
            <a:chExt cx="6350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273C4D4-27FA-5DBC-10FA-1C2D22FB4AA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F948F89-4313-8933-8D05-73B3241CDE01}"/>
              </a:ext>
            </a:extLst>
          </p:cNvPr>
          <p:cNvGrpSpPr/>
          <p:nvPr/>
        </p:nvGrpSpPr>
        <p:grpSpPr>
          <a:xfrm>
            <a:off x="8310178" y="3078971"/>
            <a:ext cx="380127" cy="380127"/>
            <a:chOff x="0" y="0"/>
            <a:chExt cx="6350000" cy="63500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81A545D-8D41-D968-2A5A-CEB91AE7236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C421461-6C21-EE0B-D3B2-9F24590104F8}"/>
              </a:ext>
            </a:extLst>
          </p:cNvPr>
          <p:cNvGrpSpPr/>
          <p:nvPr/>
        </p:nvGrpSpPr>
        <p:grpSpPr>
          <a:xfrm>
            <a:off x="8310178" y="7487648"/>
            <a:ext cx="380127" cy="380127"/>
            <a:chOff x="0" y="0"/>
            <a:chExt cx="6350000" cy="63500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37FC207-84A5-1689-CB27-970ECACE277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1603ACE-A37A-ED97-919D-377FD3DC54D9}"/>
              </a:ext>
            </a:extLst>
          </p:cNvPr>
          <p:cNvGrpSpPr/>
          <p:nvPr/>
        </p:nvGrpSpPr>
        <p:grpSpPr>
          <a:xfrm>
            <a:off x="6415824" y="6359749"/>
            <a:ext cx="380127" cy="380127"/>
            <a:chOff x="0" y="0"/>
            <a:chExt cx="6350000" cy="63500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7778B11-C4D4-0447-0B87-946637D85CF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872D0F5-D115-F008-1FB8-244D1EEA145D}"/>
              </a:ext>
            </a:extLst>
          </p:cNvPr>
          <p:cNvGrpSpPr/>
          <p:nvPr/>
        </p:nvGrpSpPr>
        <p:grpSpPr>
          <a:xfrm>
            <a:off x="10204531" y="6359749"/>
            <a:ext cx="380127" cy="380127"/>
            <a:chOff x="0" y="0"/>
            <a:chExt cx="6350000" cy="63500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2D05A91-2A96-79BD-8D8A-00E698A607D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8975981-320D-D7B0-C89C-3A89E5840C01}"/>
              </a:ext>
            </a:extLst>
          </p:cNvPr>
          <p:cNvGrpSpPr/>
          <p:nvPr/>
        </p:nvGrpSpPr>
        <p:grpSpPr>
          <a:xfrm>
            <a:off x="7490069" y="4297900"/>
            <a:ext cx="2020345" cy="2350946"/>
            <a:chOff x="0" y="0"/>
            <a:chExt cx="6985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858A348-8224-33B2-56FF-77F9A26BA2A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19D0ACD-F591-8575-BFE4-9058F87C4582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F897CB55-9FA6-BF01-0BC2-9ACFD06175BE}"/>
              </a:ext>
            </a:extLst>
          </p:cNvPr>
          <p:cNvSpPr txBox="1"/>
          <p:nvPr/>
        </p:nvSpPr>
        <p:spPr>
          <a:xfrm>
            <a:off x="2578058" y="6300119"/>
            <a:ext cx="3445088" cy="1346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오류/누락 정산 항목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실시간 감지 기능 제공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ko-KR" altLang="en-US" sz="2600" b="1">
              <a:solidFill>
                <a:srgbClr val="000000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69E00B1F-636C-AF35-FE8D-1497B4DCE44B}"/>
              </a:ext>
            </a:extLst>
          </p:cNvPr>
          <p:cNvSpPr txBox="1"/>
          <p:nvPr/>
        </p:nvSpPr>
        <p:spPr>
          <a:xfrm>
            <a:off x="11005910" y="6247248"/>
            <a:ext cx="3350100" cy="1346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세무 및 회계팀의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업무 흐름을 고려한 기능구성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CECF32F1-7E15-8E69-E80F-2C5849C911B5}"/>
              </a:ext>
            </a:extLst>
          </p:cNvPr>
          <p:cNvSpPr txBox="1"/>
          <p:nvPr/>
        </p:nvSpPr>
        <p:spPr>
          <a:xfrm>
            <a:off x="6580460" y="8050261"/>
            <a:ext cx="3839555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다양한 결제 수단의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통합 관리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4A5E8D8C-3A64-FFA9-8C5A-8815E3C25CB0}"/>
              </a:ext>
            </a:extLst>
          </p:cNvPr>
          <p:cNvSpPr txBox="1"/>
          <p:nvPr/>
        </p:nvSpPr>
        <p:spPr>
          <a:xfrm>
            <a:off x="2849269" y="3339929"/>
            <a:ext cx="2759714" cy="134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브랜드/프랜차이즈 본사에 최적화된 뷰 제공</a:t>
            </a:r>
            <a:endParaRPr lang="ko-KR" alt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E56209F-CF5F-A14C-CCC5-6DD35CC69FDF}"/>
              </a:ext>
            </a:extLst>
          </p:cNvPr>
          <p:cNvSpPr txBox="1"/>
          <p:nvPr/>
        </p:nvSpPr>
        <p:spPr>
          <a:xfrm>
            <a:off x="10818467" y="3975099"/>
            <a:ext cx="3825704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기존 POS 연동 및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확장성 높은 구조 설계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6E84489-AF27-2373-7343-64D8AE4A4E0C}"/>
              </a:ext>
            </a:extLst>
          </p:cNvPr>
          <p:cNvSpPr txBox="1"/>
          <p:nvPr/>
        </p:nvSpPr>
        <p:spPr>
          <a:xfrm>
            <a:off x="6640415" y="1473697"/>
            <a:ext cx="3747189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ko-KR" altLang="en-US" sz="2600" b="1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</a:rPr>
              <a:t>매장 별 정산 데이터 자동화로 인력 리소스 절감</a:t>
            </a:r>
            <a:endParaRPr lang="ko-KR" altLang="en-US" sz="2600" b="1" u="none" strike="noStrike">
              <a:solidFill>
                <a:srgbClr val="000000"/>
              </a:solidFill>
              <a:latin typeface="Arita Dotum Bold"/>
              <a:ea typeface="Arita Dotum Bold"/>
              <a:cs typeface="Arita Dotum Bold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A6703EA-98BC-42F5-3E3B-0D45CD125DA3}"/>
              </a:ext>
            </a:extLst>
          </p:cNvPr>
          <p:cNvSpPr txBox="1"/>
          <p:nvPr/>
        </p:nvSpPr>
        <p:spPr>
          <a:xfrm>
            <a:off x="7778896" y="5307614"/>
            <a:ext cx="1442690" cy="28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83"/>
              </a:lnSpc>
              <a:spcBef>
                <a:spcPct val="0"/>
              </a:spcBef>
            </a:pPr>
            <a:r>
              <a:rPr lang="en-US" sz="1819" u="none" strike="noStrike" spc="34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VISION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0379BEB-D4EF-9D81-A52C-AED838965330}"/>
              </a:ext>
            </a:extLst>
          </p:cNvPr>
          <p:cNvSpPr txBox="1"/>
          <p:nvPr/>
        </p:nvSpPr>
        <p:spPr>
          <a:xfrm>
            <a:off x="11164870" y="4886838"/>
            <a:ext cx="30349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POS 시스템과 연동이 용이하여 </a:t>
            </a: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기존 시스템 교체 없이 도입 가능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7A28C25-6201-587F-769B-BAEF51BA14E5}"/>
              </a:ext>
            </a:extLst>
          </p:cNvPr>
          <p:cNvSpPr txBox="1"/>
          <p:nvPr/>
        </p:nvSpPr>
        <p:spPr>
          <a:xfrm>
            <a:off x="2778291" y="7224413"/>
            <a:ext cx="304462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지출내역을 통해 정산 항목에 대한 예측을 진행하고 이상징후을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감지</a:t>
            </a:r>
            <a:endParaRPr lang="en-US" altLang="ko-KR" sz="1200" b="1">
              <a:solidFill>
                <a:srgbClr val="868686"/>
              </a:solidFill>
              <a:latin typeface="Arita Dotum Light"/>
              <a:ea typeface="Arita Dotum Light"/>
              <a:cs typeface="Arita Dotum Light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B4F13443-8EFB-05AB-B3EC-D3E8E05DC179}"/>
              </a:ext>
            </a:extLst>
          </p:cNvPr>
          <p:cNvSpPr txBox="1"/>
          <p:nvPr/>
        </p:nvSpPr>
        <p:spPr>
          <a:xfrm>
            <a:off x="6459805" y="9064102"/>
            <a:ext cx="383955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고객이 어떤 수단으로 결제하든</a:t>
            </a: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</a:rPr>
              <a:t>하나의 시스템에서 자동 수집 및 정산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C8A4FFE-3366-F287-C349-F0556697F280}"/>
              </a:ext>
            </a:extLst>
          </p:cNvPr>
          <p:cNvSpPr txBox="1"/>
          <p:nvPr/>
        </p:nvSpPr>
        <p:spPr>
          <a:xfrm>
            <a:off x="6377558" y="2465898"/>
            <a:ext cx="4245362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lnSpc>
                <a:spcPts val="1391"/>
              </a:lnSpc>
            </a:pP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사람이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일일이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수작업으로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정산하던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업무를</a:t>
            </a:r>
            <a:r>
              <a:rPr lang="en-US" altLang="ko-KR" sz="1200" b="1">
                <a:solidFill>
                  <a:srgbClr val="868686"/>
                </a:solidFill>
                <a:latin typeface="Arita Dotum Light"/>
                <a:ea typeface="Arita Dotum Light"/>
              </a:rPr>
              <a:t> </a:t>
            </a:r>
            <a:r>
              <a:rPr lang="en-US" altLang="ko-KR" sz="1200" b="1" err="1">
                <a:solidFill>
                  <a:srgbClr val="868686"/>
                </a:solidFill>
                <a:latin typeface="Arita Dotum Light"/>
                <a:ea typeface="Arita Dotum Light"/>
              </a:rPr>
              <a:t>자동화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97E1C865-C411-5596-8666-8CE734EDA063}"/>
              </a:ext>
            </a:extLst>
          </p:cNvPr>
          <p:cNvSpPr txBox="1"/>
          <p:nvPr/>
        </p:nvSpPr>
        <p:spPr>
          <a:xfrm>
            <a:off x="11200072" y="7588638"/>
            <a:ext cx="303495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세금계산서 </a:t>
            </a:r>
            <a:r>
              <a:rPr lang="ko-KR" altLang="en-US" sz="1200" b="1" err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역발행</a:t>
            </a: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 , 부가세 정리 등</a:t>
            </a: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회계팀의 요구를 반영한 실제 실무 기반 기능</a:t>
            </a: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F4E54014-F7D7-67C0-58B9-51C9CA98DBDF}"/>
              </a:ext>
            </a:extLst>
          </p:cNvPr>
          <p:cNvSpPr txBox="1"/>
          <p:nvPr/>
        </p:nvSpPr>
        <p:spPr>
          <a:xfrm>
            <a:off x="2311444" y="4680272"/>
            <a:ext cx="383955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본사 입장에서 전국 매장 또는 가맹점의 정산 상태를 한눈에</a:t>
            </a:r>
          </a:p>
          <a:p>
            <a:pPr algn="ctr">
              <a:lnSpc>
                <a:spcPts val="1391"/>
              </a:lnSpc>
            </a:pPr>
            <a:r>
              <a:rPr lang="ko-KR" altLang="en-US" sz="1200" b="1">
                <a:solidFill>
                  <a:srgbClr val="868686"/>
                </a:solidFill>
                <a:latin typeface="Arita Dotum Light"/>
                <a:ea typeface="Arita Dotum Light"/>
                <a:cs typeface="Arita Dotum Light"/>
              </a:rPr>
              <a:t>파악 가능</a:t>
            </a:r>
          </a:p>
        </p:txBody>
      </p:sp>
      <p:sp>
        <p:nvSpPr>
          <p:cNvPr id="44" name="TextBox 12">
            <a:extLst>
              <a:ext uri="{FF2B5EF4-FFF2-40B4-BE49-F238E27FC236}">
                <a16:creationId xmlns:a16="http://schemas.microsoft.com/office/drawing/2014/main" id="{47715D3B-E574-1078-492F-34A016F454A1}"/>
              </a:ext>
            </a:extLst>
          </p:cNvPr>
          <p:cNvSpPr txBox="1"/>
          <p:nvPr/>
        </p:nvSpPr>
        <p:spPr>
          <a:xfrm>
            <a:off x="11674729" y="9940219"/>
            <a:ext cx="6457654" cy="20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KGITBANK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핀테크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ko-KR" altLang="en-US" sz="1400" spc="266" err="1">
                <a:solidFill>
                  <a:srgbClr val="12127D"/>
                </a:solidFill>
                <a:latin typeface="Helios Extended"/>
                <a:ea typeface="Arita Dotum Bold"/>
              </a:rPr>
              <a:t>풀스택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25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년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월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3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차 프로젝트 </a:t>
            </a:r>
            <a:r>
              <a:rPr 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1</a:t>
            </a:r>
            <a:r>
              <a:rPr lang="ko-KR" altLang="en-US" sz="1400" spc="266">
                <a:solidFill>
                  <a:srgbClr val="12127D"/>
                </a:solidFill>
                <a:latin typeface="Helios Extended"/>
                <a:ea typeface="Arita Dotum Bold"/>
              </a:rPr>
              <a:t>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1172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네이비 비지니스 조직 소개 프레젠테이션</dc:title>
  <cp:revision>2</cp:revision>
  <dcterms:created xsi:type="dcterms:W3CDTF">2006-08-16T00:00:00Z</dcterms:created>
  <dcterms:modified xsi:type="dcterms:W3CDTF">2025-07-28T00:49:21Z</dcterms:modified>
  <dc:identifier>DAGuICWcdNM</dc:identifier>
</cp:coreProperties>
</file>